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94710" autoAdjust="0"/>
  </p:normalViewPr>
  <p:slideViewPr>
    <p:cSldViewPr>
      <p:cViewPr varScale="1">
        <p:scale>
          <a:sx n="73" d="100"/>
          <a:sy n="73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D74A551-D553-46BC-B36D-5E6EF3036C26}" type="datetimeFigureOut">
              <a:rPr lang="en-US" smtClean="0"/>
              <a:pPr/>
              <a:t>5/25/2011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9EA97-6361-45DE-B871-FAF816588D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Predicting Heights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Jimmy L. </a:t>
            </a:r>
          </a:p>
          <a:p>
            <a:r>
              <a:rPr lang="en-US" dirty="0" smtClean="0"/>
              <a:t>Colleen M. </a:t>
            </a:r>
          </a:p>
          <a:p>
            <a:r>
              <a:rPr lang="en-US" dirty="0" smtClean="0"/>
              <a:t>Brandon D.</a:t>
            </a:r>
            <a:endParaRPr lang="en-US" dirty="0"/>
          </a:p>
        </p:txBody>
      </p:sp>
      <p:pic>
        <p:nvPicPr>
          <p:cNvPr id="1026" name="Picture 2" descr="C:\Users\McGrath.C615\AppData\Local\Microsoft\Windows\Temporary Internet Files\Content.IE5\ZZUR55ZY\MC9000568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199"/>
            <a:ext cx="2133600" cy="2954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our heights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5720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Jimmy</a:t>
            </a:r>
          </a:p>
          <a:p>
            <a:pPr lvl="1"/>
            <a:r>
              <a:rPr lang="en-US" sz="2000" dirty="0" smtClean="0"/>
              <a:t>Forearm length = 10.5</a:t>
            </a:r>
          </a:p>
          <a:p>
            <a:pPr lvl="1"/>
            <a:r>
              <a:rPr lang="en-US" sz="2000" dirty="0" smtClean="0"/>
              <a:t>3.62(10.5)+32.1=Height</a:t>
            </a:r>
          </a:p>
          <a:p>
            <a:pPr lvl="1"/>
            <a:r>
              <a:rPr lang="en-US" sz="2000" dirty="0" smtClean="0"/>
              <a:t>Height = 70.11 inches</a:t>
            </a:r>
          </a:p>
          <a:p>
            <a:pPr lvl="1"/>
            <a:r>
              <a:rPr lang="en-US" sz="2000" dirty="0" smtClean="0"/>
              <a:t>Actual Height = 69.5 inches</a:t>
            </a:r>
          </a:p>
          <a:p>
            <a:pPr lvl="1"/>
            <a:r>
              <a:rPr lang="en-US" sz="2000" dirty="0" smtClean="0"/>
              <a:t>Residual = -.61inches</a:t>
            </a:r>
          </a:p>
          <a:p>
            <a:r>
              <a:rPr lang="en-US" sz="2000" dirty="0" smtClean="0"/>
              <a:t>Colleen</a:t>
            </a:r>
          </a:p>
          <a:p>
            <a:pPr lvl="1"/>
            <a:r>
              <a:rPr lang="en-US" sz="2000" dirty="0" smtClean="0"/>
              <a:t>Forearm length = 9.5 inches</a:t>
            </a:r>
          </a:p>
          <a:p>
            <a:pPr lvl="1"/>
            <a:r>
              <a:rPr lang="en-US" sz="2000" dirty="0" smtClean="0"/>
              <a:t>3.62(9.5)+32.1=Height</a:t>
            </a:r>
          </a:p>
          <a:p>
            <a:pPr lvl="1"/>
            <a:r>
              <a:rPr lang="en-US" sz="2000" dirty="0" smtClean="0"/>
              <a:t>Height = 66.49 inches</a:t>
            </a:r>
          </a:p>
          <a:p>
            <a:pPr lvl="1"/>
            <a:r>
              <a:rPr lang="en-US" sz="2000" dirty="0" smtClean="0"/>
              <a:t>Actual Height = 64 inches</a:t>
            </a:r>
          </a:p>
          <a:p>
            <a:pPr lvl="1"/>
            <a:r>
              <a:rPr lang="en-US" sz="2000" dirty="0" smtClean="0"/>
              <a:t>Residual = -2.49 inches</a:t>
            </a:r>
          </a:p>
          <a:p>
            <a:endParaRPr lang="en-US" sz="24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43400" y="1905000"/>
            <a:ext cx="45720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en-US" sz="2000" dirty="0" smtClean="0"/>
              <a:t>Brandon</a:t>
            </a:r>
          </a:p>
          <a:p>
            <a:pPr marL="905256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Forearm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length = 10.25</a:t>
            </a:r>
          </a:p>
          <a:p>
            <a:pPr marL="905256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000" baseline="0" dirty="0" smtClean="0"/>
              <a:t>3.62(10.25)+32.1</a:t>
            </a:r>
            <a:r>
              <a:rPr lang="en-US" sz="2000" dirty="0" smtClean="0"/>
              <a:t>=Height</a:t>
            </a:r>
          </a:p>
          <a:p>
            <a:pPr marL="905256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Height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69.205 inches</a:t>
            </a:r>
          </a:p>
          <a:p>
            <a:pPr marL="905256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000" baseline="0" dirty="0" smtClean="0"/>
              <a:t>Actual</a:t>
            </a:r>
            <a:r>
              <a:rPr lang="en-US" sz="2000" dirty="0" smtClean="0"/>
              <a:t> Height = </a:t>
            </a:r>
            <a:r>
              <a:rPr lang="en-US" sz="2000" dirty="0" smtClean="0"/>
              <a:t> 71 inches</a:t>
            </a:r>
            <a:endParaRPr lang="en-US" sz="2000" dirty="0" smtClean="0"/>
          </a:p>
          <a:p>
            <a:pPr marL="905256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Residual = 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1.795 inches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the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48768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Ms. Arden</a:t>
            </a:r>
          </a:p>
          <a:p>
            <a:pPr lvl="1"/>
            <a:r>
              <a:rPr lang="en-US" sz="2000" dirty="0" smtClean="0"/>
              <a:t>Forearm length = 9 inches</a:t>
            </a:r>
          </a:p>
          <a:p>
            <a:pPr lvl="1"/>
            <a:r>
              <a:rPr lang="en-US" sz="2000" dirty="0" smtClean="0"/>
              <a:t>3.62(9)+32.1=Height</a:t>
            </a:r>
          </a:p>
          <a:p>
            <a:pPr lvl="1"/>
            <a:r>
              <a:rPr lang="en-US" sz="2000" dirty="0" smtClean="0"/>
              <a:t>Predicted Height = 64.68 inches</a:t>
            </a:r>
          </a:p>
          <a:p>
            <a:r>
              <a:rPr lang="en-US" sz="2400" dirty="0" smtClean="0"/>
              <a:t>Mr. Smith</a:t>
            </a:r>
          </a:p>
          <a:p>
            <a:pPr lvl="1"/>
            <a:r>
              <a:rPr lang="en-US" sz="2000" dirty="0" smtClean="0"/>
              <a:t>Forearm length = 11 inches</a:t>
            </a:r>
          </a:p>
          <a:p>
            <a:pPr lvl="1"/>
            <a:r>
              <a:rPr lang="en-US" sz="2000" dirty="0" smtClean="0"/>
              <a:t>3.62(11)+32.1=Height</a:t>
            </a:r>
          </a:p>
          <a:p>
            <a:pPr lvl="1"/>
            <a:r>
              <a:rPr lang="en-US" sz="2000" dirty="0" smtClean="0"/>
              <a:t>Predicted Height = 71.92 inches</a:t>
            </a: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67200" y="1828800"/>
            <a:ext cx="4876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Ms. Wilson</a:t>
            </a: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Forearm length = 10 inches</a:t>
            </a: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3.62(10)+32.1=Height</a:t>
            </a: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Predicted Height = 68.3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inches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en-US" sz="2400" dirty="0" smtClean="0"/>
              <a:t>Mrs. Robinson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Forearm length = 10 inches</a:t>
            </a: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3.62(10)+32.1=Height</a:t>
            </a:r>
          </a:p>
          <a:p>
            <a:pPr marL="82296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Verdana"/>
              <a:buChar char="›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Predicted Height = 68.3 inches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2578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somewhat confident in our predictions because even though this model had the highest correlation out of all of the others, its strength is still only moderate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measuring the same for everyone</a:t>
            </a:r>
          </a:p>
          <a:p>
            <a:r>
              <a:rPr lang="en-US" dirty="0" smtClean="0"/>
              <a:t>Not knowing where to call the measurement from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body part to predict height would be the forearm (based on our data)</a:t>
            </a:r>
          </a:p>
          <a:p>
            <a:r>
              <a:rPr lang="en-US" dirty="0" smtClean="0"/>
              <a:t>How you measure can change your data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measured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52600"/>
            <a:ext cx="1905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Middle Finger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measured from the from the knuckle to the tip of the middle finger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Recorded that measurement to the nearest 8</a:t>
            </a:r>
            <a:r>
              <a:rPr lang="en-US" baseline="30000" dirty="0" smtClean="0"/>
              <a:t>th</a:t>
            </a:r>
            <a:r>
              <a:rPr lang="en-US" dirty="0" smtClean="0"/>
              <a:t> inch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Possible bias: nail length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1752600"/>
            <a:ext cx="2209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Forearm Length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measured from the elbow to the very end of the forearm or the start of the wrist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Recorded that measurement to the nearest 8</a:t>
            </a:r>
            <a:r>
              <a:rPr lang="en-US" baseline="30000" dirty="0" smtClean="0"/>
              <a:t>th</a:t>
            </a:r>
            <a:r>
              <a:rPr lang="en-US" dirty="0" smtClean="0"/>
              <a:t> inch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Possible bias: misjudging where the forearm ends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175260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Wrist Circumference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measured the circumference of the wrist from the point just below where your thumb joins your hand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recorded that measurement to the nearest 8</a:t>
            </a:r>
            <a:r>
              <a:rPr lang="en-US" baseline="30000" dirty="0" smtClean="0"/>
              <a:t>th</a:t>
            </a:r>
            <a:r>
              <a:rPr lang="en-US" dirty="0" smtClean="0"/>
              <a:t> inch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Possible bias: measuring in the wrong place, bracelets that may have gotten in the 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Finger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"/>
            <a:ext cx="4038600" cy="383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495800"/>
            <a:ext cx="36195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410200"/>
            <a:ext cx="22098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2209800"/>
            <a:ext cx="388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Scatter Plot: Positive, linear, weak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-14</a:t>
            </a:r>
            <a:r>
              <a:rPr lang="en-US" sz="2400" dirty="0" smtClean="0"/>
              <a:t>% of the change in height can determined by the change in middle finger length</a:t>
            </a:r>
            <a:endParaRPr lang="en-US" sz="2400" baseline="300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Wrist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04800"/>
            <a:ext cx="4719637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572000"/>
            <a:ext cx="3810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410200"/>
            <a:ext cx="2057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1524000"/>
            <a:ext cx="335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Scatter Plot: Positive, moderately weak, linear</a:t>
            </a:r>
          </a:p>
          <a:p>
            <a:r>
              <a:rPr lang="en-US" sz="2400" dirty="0" smtClean="0"/>
              <a:t>R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- </a:t>
            </a:r>
            <a:r>
              <a:rPr lang="en-US" sz="2400" dirty="0" smtClean="0"/>
              <a:t>27% of the change in height can be determined from the change in wrist circumference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Forearm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"/>
            <a:ext cx="42672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648200"/>
            <a:ext cx="4114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410200"/>
            <a:ext cx="220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447800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Scatter Plot: Positive,  Moderate, linear</a:t>
            </a:r>
          </a:p>
          <a:p>
            <a:r>
              <a:rPr lang="en-US" sz="2400" dirty="0" smtClean="0"/>
              <a:t>R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- </a:t>
            </a:r>
            <a:r>
              <a:rPr lang="en-US" sz="2400" dirty="0" smtClean="0"/>
              <a:t>47% of the change of height can be determined by the change is forearm length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Finger: Gender</a:t>
            </a:r>
            <a:endParaRPr lang="en-US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" y="1752600"/>
            <a:ext cx="426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Females: have a higher y-intercept but a smaller slope</a:t>
            </a:r>
          </a:p>
          <a:p>
            <a:pPr lvl="1"/>
            <a:r>
              <a:rPr lang="en-US" dirty="0" smtClean="0"/>
              <a:t>R = .44</a:t>
            </a:r>
          </a:p>
          <a:p>
            <a:pPr lvl="1"/>
            <a:r>
              <a:rPr lang="en-US" dirty="0" smtClean="0"/>
              <a:t>Weak Scattered</a:t>
            </a:r>
          </a:p>
          <a:p>
            <a:r>
              <a:rPr lang="en-US" dirty="0" smtClean="0"/>
              <a:t>M</a:t>
            </a:r>
            <a:r>
              <a:rPr lang="en-US" dirty="0" smtClean="0"/>
              <a:t>ales: have a lower y-intercept but a higher slope</a:t>
            </a:r>
          </a:p>
          <a:p>
            <a:pPr lvl="1"/>
            <a:r>
              <a:rPr lang="en-US" dirty="0" smtClean="0"/>
              <a:t>R = .10</a:t>
            </a:r>
          </a:p>
          <a:p>
            <a:pPr lvl="1"/>
            <a:r>
              <a:rPr lang="en-US" dirty="0" smtClean="0"/>
              <a:t>Weak Scattered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1676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Wrist: Gender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Females:  Higher y-intercept but lower slope</a:t>
            </a:r>
            <a:endParaRPr lang="en-US" dirty="0" smtClean="0"/>
          </a:p>
          <a:p>
            <a:pPr lvl="1"/>
            <a:r>
              <a:rPr lang="en-US" dirty="0" smtClean="0"/>
              <a:t>R = .31</a:t>
            </a:r>
          </a:p>
          <a:p>
            <a:pPr lvl="1"/>
            <a:r>
              <a:rPr lang="en-US" dirty="0" smtClean="0"/>
              <a:t>Weak Linear</a:t>
            </a:r>
          </a:p>
          <a:p>
            <a:r>
              <a:rPr lang="en-US" dirty="0" smtClean="0"/>
              <a:t>Male: Lower y-intercept but higher slope</a:t>
            </a:r>
          </a:p>
          <a:p>
            <a:pPr lvl="1"/>
            <a:r>
              <a:rPr lang="en-US" dirty="0" smtClean="0"/>
              <a:t>R = .24</a:t>
            </a:r>
          </a:p>
          <a:p>
            <a:pPr lvl="1"/>
            <a:r>
              <a:rPr lang="en-US" dirty="0" smtClean="0"/>
              <a:t>Weak Scattered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733800" cy="439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Forearm: Gender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Females: have a lower y-intercept but a higher slope.</a:t>
            </a:r>
          </a:p>
          <a:p>
            <a:pPr lvl="1"/>
            <a:r>
              <a:rPr lang="en-US" dirty="0" smtClean="0"/>
              <a:t>R = .16</a:t>
            </a:r>
          </a:p>
          <a:p>
            <a:pPr lvl="1"/>
            <a:r>
              <a:rPr lang="en-US" dirty="0" smtClean="0"/>
              <a:t>Weak linear</a:t>
            </a:r>
          </a:p>
          <a:p>
            <a:r>
              <a:rPr lang="en-US" dirty="0" smtClean="0"/>
              <a:t>Males: have a higher y-intercept but a lower slope.</a:t>
            </a:r>
          </a:p>
          <a:p>
            <a:pPr lvl="1"/>
            <a:r>
              <a:rPr lang="en-US" dirty="0" smtClean="0"/>
              <a:t>R = .54</a:t>
            </a:r>
          </a:p>
          <a:p>
            <a:pPr lvl="1"/>
            <a:r>
              <a:rPr lang="en-US" dirty="0" smtClean="0"/>
              <a:t>Weak Linear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88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winner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Forearm length was chosen as our best model because…</a:t>
            </a:r>
          </a:p>
          <a:p>
            <a:pPr lvl="1"/>
            <a:r>
              <a:rPr lang="en-US" dirty="0" smtClean="0"/>
              <a:t>The residual plot is scattered</a:t>
            </a:r>
          </a:p>
          <a:p>
            <a:pPr lvl="1"/>
            <a:r>
              <a:rPr lang="en-US" dirty="0" smtClean="0"/>
              <a:t>With an r = .687, it has the highest correlation</a:t>
            </a:r>
          </a:p>
          <a:p>
            <a:pPr lvl="1"/>
            <a:r>
              <a:rPr lang="en-US" dirty="0" smtClean="0"/>
              <a:t>47% of the change in height can be determined by the change in the length of the forearm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</TotalTime>
  <Words>564</Words>
  <Application>Microsoft Office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Predicting Heights</vt:lpstr>
      <vt:lpstr>What we measured</vt:lpstr>
      <vt:lpstr>Middle Finger</vt:lpstr>
      <vt:lpstr>Wrist</vt:lpstr>
      <vt:lpstr>Forearm</vt:lpstr>
      <vt:lpstr>Middle Finger: Gender</vt:lpstr>
      <vt:lpstr>Wrist: Gender</vt:lpstr>
      <vt:lpstr>Forearm: Gender</vt:lpstr>
      <vt:lpstr>And the winner is…</vt:lpstr>
      <vt:lpstr>Predicting our heights</vt:lpstr>
      <vt:lpstr>Predicting the teachers</vt:lpstr>
      <vt:lpstr>Bias/Error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Predicting Heights</dc:title>
  <dc:creator>McGrath.C615</dc:creator>
  <cp:lastModifiedBy>McGrath.C615</cp:lastModifiedBy>
  <cp:revision>13</cp:revision>
  <dcterms:created xsi:type="dcterms:W3CDTF">2011-05-24T11:48:00Z</dcterms:created>
  <dcterms:modified xsi:type="dcterms:W3CDTF">2011-05-25T12:28:22Z</dcterms:modified>
</cp:coreProperties>
</file>